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42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826776"/>
            <a:ext cx="12954952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50"/>
              </a:lnSpc>
              <a:buNone/>
            </a:pPr>
            <a:r>
              <a:rPr lang="en-US" sz="8850" dirty="0">
                <a:solidFill>
                  <a:srgbClr val="E851B2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Maven Market</a:t>
            </a:r>
            <a:r>
              <a:rPr lang="en-US" sz="8850" dirty="0">
                <a:solidFill>
                  <a:srgbClr val="FFFFFF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 Data Analysis</a:t>
            </a:r>
            <a:endParaRPr lang="en-US" sz="8850" dirty="0"/>
          </a:p>
        </p:txBody>
      </p:sp>
      <p:sp>
        <p:nvSpPr>
          <p:cNvPr id="5" name="Text 2"/>
          <p:cNvSpPr/>
          <p:nvPr/>
        </p:nvSpPr>
        <p:spPr>
          <a:xfrm>
            <a:off x="2864763" y="5001816"/>
            <a:ext cx="890075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Unlocking Retail Growth &amp; Profitability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5924074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 Insights for Business Decision-Makers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587460"/>
            <a:ext cx="12954952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50"/>
              </a:lnSpc>
              <a:buNone/>
            </a:pPr>
            <a:r>
              <a:rPr lang="en-US" sz="8850" dirty="0">
                <a:solidFill>
                  <a:srgbClr val="E851B2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Unlocking</a:t>
            </a:r>
            <a:r>
              <a:rPr lang="en-US" sz="8850" dirty="0">
                <a:solidFill>
                  <a:srgbClr val="FFFFFF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 Your Potential</a:t>
            </a:r>
            <a:endParaRPr lang="en-US" sz="8850" dirty="0"/>
          </a:p>
        </p:txBody>
      </p:sp>
      <p:sp>
        <p:nvSpPr>
          <p:cNvPr id="5" name="Text 2"/>
          <p:cNvSpPr/>
          <p:nvPr/>
        </p:nvSpPr>
        <p:spPr>
          <a:xfrm>
            <a:off x="1477566" y="4762500"/>
            <a:ext cx="1167515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Turning Data into Decisive Action for Maven Market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5684758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Thank you for your time.</a:t>
            </a:r>
          </a:p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Questions?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9659"/>
            <a:ext cx="113534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Project Overview: Driving Retail Success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62426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leverages comprehensive sales, customer, and store data to uncover actionable insights. Our goal is to empower </a:t>
            </a:r>
            <a:r>
              <a:rPr lang="en-US" sz="1850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 decisions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across marketing, product development, and store expansion, ensuring sustainable growth and enhanced profitability for Maven Market.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68069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057055"/>
            <a:ext cx="6357818" cy="3048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4237673"/>
            <a:ext cx="33641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Define Aim &amp; Questions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733211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Clarifying objectives and key business inquiries.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434858" y="368069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34858" y="4057055"/>
            <a:ext cx="6357818" cy="3048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0" name="Text 8"/>
          <p:cNvSpPr/>
          <p:nvPr/>
        </p:nvSpPr>
        <p:spPr>
          <a:xfrm>
            <a:off x="7434858" y="4237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34858" y="4733211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Cleaning, modeling, and structuring raw data for analysis.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553497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5911334"/>
            <a:ext cx="6357818" cy="3048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4" name="Text 12"/>
          <p:cNvSpPr/>
          <p:nvPr/>
        </p:nvSpPr>
        <p:spPr>
          <a:xfrm>
            <a:off x="837724" y="6091952"/>
            <a:ext cx="33841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Analysis &amp; Visualization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837724" y="6587490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Extracting patterns and presenting them visually.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434858" y="553497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7434858" y="5911334"/>
            <a:ext cx="6357818" cy="3048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8" name="Text 16"/>
          <p:cNvSpPr/>
          <p:nvPr/>
        </p:nvSpPr>
        <p:spPr>
          <a:xfrm>
            <a:off x="7434858" y="6091952"/>
            <a:ext cx="41426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Insights &amp; Recommendations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34858" y="6587490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Translating findings into strategic business actions.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4898"/>
            <a:ext cx="99174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Addressing Key Business Questions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6766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analysis focuses on critical areas to optimize Maven Market's operations and strategy. Understanding these facets is crucial for informed decision-making.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302913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302913"/>
            <a:ext cx="121920" cy="1801177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3572708"/>
            <a:ext cx="29066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Product Profitability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4068247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Identifying top-performing brands and areas for intervention.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302913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05293" y="3302913"/>
            <a:ext cx="121920" cy="1801177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10" name="Text 8"/>
          <p:cNvSpPr/>
          <p:nvPr/>
        </p:nvSpPr>
        <p:spPr>
          <a:xfrm>
            <a:off x="5597009" y="3572708"/>
            <a:ext cx="33913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97009" y="4068247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demographics that drive sales for targeted marketing.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302913"/>
            <a:ext cx="4158853" cy="1801177"/>
          </a:xfrm>
          <a:prstGeom prst="roundRect">
            <a:avLst>
              <a:gd name="adj" fmla="val 812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3343" y="3302913"/>
            <a:ext cx="121920" cy="1801177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14" name="Text 12"/>
          <p:cNvSpPr/>
          <p:nvPr/>
        </p:nvSpPr>
        <p:spPr>
          <a:xfrm>
            <a:off x="9995059" y="357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Return Impact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95059" y="4068247"/>
            <a:ext cx="35278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Assessing how returns affect profitability and product quality.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43406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07244" y="5343406"/>
            <a:ext cx="121920" cy="1801177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18" name="Text 16"/>
          <p:cNvSpPr/>
          <p:nvPr/>
        </p:nvSpPr>
        <p:spPr>
          <a:xfrm>
            <a:off x="1198959" y="56132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Store Performance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98959" y="6108740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Locating revenue-generating stores for expansion strategies.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5235773" y="5343406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205293" y="5343406"/>
            <a:ext cx="121920" cy="1801177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22" name="Text 20"/>
          <p:cNvSpPr/>
          <p:nvPr/>
        </p:nvSpPr>
        <p:spPr>
          <a:xfrm>
            <a:off x="5597009" y="56132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Revenue Trends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597009" y="6108740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Analyzing temporal patterns for forecasting and seasonality.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9421"/>
            <a:ext cx="112639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Foundation: Maven Market Dataset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57795"/>
            <a:ext cx="68624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analysis is built upon the comprehensive Maven Market dataset, simulating retail transactions and returns from 1997-1998. This rich dataset includes 269,720 transaction records, along with detailed tables on stores, calendar, customers, products, regions, and returns.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292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Structure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720471"/>
            <a:ext cx="68624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Fact Tables: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Returns, Transactions (capturing key events)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187196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Dimension Tables: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Store, Calendar, Customer, Product, Region (providing descriptive context)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6168628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</a:t>
            </a:r>
            <a:r>
              <a:rPr lang="en-US" sz="1850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star schema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forms the core, with a snowflake extension for regional hierarchy.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291632" y="2357795"/>
            <a:ext cx="55085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291632" y="2956203"/>
            <a:ext cx="55085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227" y="3608427"/>
            <a:ext cx="5507236" cy="216836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291632" y="6045994"/>
            <a:ext cx="55085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5821"/>
            <a:ext cx="81766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Preparation &amp; Modeling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385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Rigorous data cleaning and modeling ensured the accuracy and usability of our dataset for in-depth analysis.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930128"/>
            <a:ext cx="409432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Preprocessing Steps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37724" y="359175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 Transformation: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Extracted `start of the week` and other features for time-series analysis.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44150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Categorical Standardization: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Normalized values like education levels and country names (e.g., "USA" to "US").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912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Type Correction: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Ensured all columns were in appropriate formats (dates, numeric, categorical).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1410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Value Handling: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Addressed inconsistent text entries, though no missing values were present in this specific dataset.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2930128"/>
            <a:ext cx="364533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Model Summary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614761" y="359175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Star Schema: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Utilizes 2 fact tables and 5 dimension tables for efficient querying.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44150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Snowflake Schema: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region table linked to the store table introduces hierarchical depth.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2912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Cardinality: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All relationships are 1-to-many, from dimensions feeding into fact tables.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3790"/>
            <a:ext cx="5763935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Analysis &amp; Key Visualizations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1621512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analysis revealed significant trends and performance indicators across various dimensions of the business.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37724" y="2245519"/>
            <a:ext cx="283487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Monthly Revenue Trend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2708672"/>
            <a:ext cx="6273046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clear upward trajectory, with </a:t>
            </a:r>
            <a:r>
              <a:rPr lang="en-US" sz="1300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1998 revenue nearly doubling 1997's</a:t>
            </a: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highlighting strong growth.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837724" y="3395424"/>
            <a:ext cx="627304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27" y="3851910"/>
            <a:ext cx="4389120" cy="256936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27250" y="2245519"/>
            <a:ext cx="2390180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Revenue by Country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27250" y="2708672"/>
            <a:ext cx="6273046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USA, Mexico, and Canada represent the </a:t>
            </a:r>
            <a:r>
              <a:rPr lang="en-US" sz="13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three revenue contributors</a:t>
            </a: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with the USA leading significantly.</a:t>
            </a:r>
            <a:endParaRPr lang="en-US" sz="13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984" y="3433167"/>
            <a:ext cx="3299579" cy="38141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9617988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Insights: Performance at a Glance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1803083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analysis highlights critical areas of success and opportunities for targeted improvement.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837724" y="2389942"/>
            <a:ext cx="6369725" cy="2442805"/>
          </a:xfrm>
          <a:prstGeom prst="roundRect">
            <a:avLst>
              <a:gd name="adj" fmla="val 370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60728" y="2612946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851B2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88" y="2754273"/>
            <a:ext cx="290751" cy="3634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60728" y="3474601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Strong Profitability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60728" y="3920609"/>
            <a:ext cx="592371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profit of </a:t>
            </a:r>
            <a:r>
              <a:rPr lang="en-US" sz="16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$1.05M</a:t>
            </a: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with a solid return rate of 0.99%, indicating healthy financial performance.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2833" y="2389942"/>
            <a:ext cx="6369844" cy="2442805"/>
          </a:xfrm>
          <a:prstGeom prst="roundRect">
            <a:avLst>
              <a:gd name="adj" fmla="val 370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45837" y="2612946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851B2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597" y="2754273"/>
            <a:ext cx="290751" cy="36349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45837" y="3474601"/>
            <a:ext cx="255198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USA Drives Revenue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45837" y="3920609"/>
            <a:ext cx="592383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USA is the largest source of revenue, significantly outperforming Mexico and Canada.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837724" y="5048131"/>
            <a:ext cx="6369725" cy="2442805"/>
          </a:xfrm>
          <a:prstGeom prst="roundRect">
            <a:avLst>
              <a:gd name="adj" fmla="val 370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60728" y="5271135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851B2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488" y="5412462"/>
            <a:ext cx="290751" cy="36349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60728" y="6132790"/>
            <a:ext cx="292334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Significant YoY Growth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1060728" y="6578798"/>
            <a:ext cx="592371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Experienced over </a:t>
            </a:r>
            <a:r>
              <a:rPr lang="en-US" sz="16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212% year-over-year growth</a:t>
            </a: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showcasing strong performance and expansion.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422833" y="5048131"/>
            <a:ext cx="6369844" cy="2442805"/>
          </a:xfrm>
          <a:prstGeom prst="roundRect">
            <a:avLst>
              <a:gd name="adj" fmla="val 370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45837" y="5271135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851B2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597" y="5412462"/>
            <a:ext cx="290751" cy="36349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45837" y="6132790"/>
            <a:ext cx="286285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Exceeding Profit Goals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45837" y="6578798"/>
            <a:ext cx="5923836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Current month's profit of $71,682 </a:t>
            </a:r>
            <a:r>
              <a:rPr lang="en-US" sz="1650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exceeded goal by 5.61%</a:t>
            </a: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8298"/>
            <a:ext cx="5906929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Customer &amp; Store Dynamics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37724" y="1644968"/>
            <a:ext cx="499645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High-Income Customers Drive Revenue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37724" y="2141220"/>
            <a:ext cx="75977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majority of revenue originates from customers in the </a:t>
            </a:r>
            <a:r>
              <a:rPr lang="en-US" sz="14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$30K–$50K</a:t>
            </a: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r>
              <a:rPr lang="en-US" sz="14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$10K–$30K</a:t>
            </a: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income brackets, indicating a key demographic for Maven Market.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837724" y="2877145"/>
            <a:ext cx="75977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Adults (35.8%)</a:t>
            </a: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the </a:t>
            </a:r>
            <a:r>
              <a:rPr lang="en-US" sz="14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60+ age group (40.55%)</a:t>
            </a: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constitute the vast majority of transactions, making them the primary drivers of business activity.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176" y="3653433"/>
            <a:ext cx="5690830" cy="289071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880991" y="1644968"/>
            <a:ext cx="4919186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Supermarkets Lead Revenue Generation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880991" y="2458045"/>
            <a:ext cx="4919186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Supermarkets</a:t>
            </a: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are the top revenue generators, followed closely by Deluxe Supermarkets, emphasizing their crucial role in the business model.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880991" y="3481149"/>
            <a:ext cx="491918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North America</a:t>
            </a: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also holds the highest number of stores, as shown on the map, reinforcing its importance to the network.</a:t>
            </a:r>
            <a:endParaRPr lang="en-US" sz="14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830" y="4257437"/>
            <a:ext cx="3689390" cy="3101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0204"/>
            <a:ext cx="10578346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Strategic Recommendations for Growth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03797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Based on our data analysis, we propose actionable strategies to capitalize on strengths and address opportunities.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23398"/>
            <a:ext cx="6477476" cy="9096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5133" y="3560445"/>
            <a:ext cx="282178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Promote "Hermanos"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65133" y="4031218"/>
            <a:ext cx="602265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marketing, inventory, and bundle deals on the top-performing "Hermanos" brand to maximize profit.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23398"/>
            <a:ext cx="6477476" cy="9096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609" y="3560445"/>
            <a:ext cx="304383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Address Regional Gaps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42609" y="4031218"/>
            <a:ext cx="602265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Investigate revenue shortfalls in the USA and Canada, implementing targeted campaigns and addressing root causes.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986338"/>
            <a:ext cx="6477476" cy="9096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5133" y="6123384"/>
            <a:ext cx="3299579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Monitor Revenue Trends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065133" y="6594158"/>
            <a:ext cx="602265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Continuously track monthly and regional revenue to detect issues early and adjust strategies proactively.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86338"/>
            <a:ext cx="6477476" cy="9096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609" y="6123384"/>
            <a:ext cx="289798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Sustain Profit Growth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542609" y="6594158"/>
            <a:ext cx="602265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Replicate successful initiatives and focus on high-margin products across all regions to maintain momentum.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Noto Serif HK Semi Bold</vt:lpstr>
      <vt:lpstr>Noto Serif HK Light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Tanish Tyagi</cp:lastModifiedBy>
  <cp:revision>2</cp:revision>
  <dcterms:created xsi:type="dcterms:W3CDTF">2025-09-19T12:09:02Z</dcterms:created>
  <dcterms:modified xsi:type="dcterms:W3CDTF">2025-09-19T12:11:05Z</dcterms:modified>
</cp:coreProperties>
</file>